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7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84" r:id="rId6"/>
    <p:sldId id="283" r:id="rId7"/>
    <p:sldId id="285" r:id="rId8"/>
    <p:sldId id="258" r:id="rId9"/>
    <p:sldId id="280" r:id="rId10"/>
    <p:sldId id="281" r:id="rId11"/>
    <p:sldId id="286" r:id="rId12"/>
    <p:sldId id="271" r:id="rId13"/>
    <p:sldId id="282" r:id="rId14"/>
    <p:sldId id="288" r:id="rId15"/>
    <p:sldId id="270" r:id="rId16"/>
    <p:sldId id="289" r:id="rId17"/>
    <p:sldId id="272" r:id="rId18"/>
    <p:sldId id="290" r:id="rId19"/>
    <p:sldId id="278" r:id="rId20"/>
    <p:sldId id="291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4372" autoAdjust="0"/>
  </p:normalViewPr>
  <p:slideViewPr>
    <p:cSldViewPr snapToGrid="0">
      <p:cViewPr varScale="1">
        <p:scale>
          <a:sx n="100" d="100"/>
          <a:sy n="100" d="100"/>
        </p:scale>
        <p:origin x="964" y="4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2024-10-25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917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CE61295-3ADA-4C09-93C2-9FC021285399}" type="datetime1">
              <a:rPr lang="ko-KR" altLang="en-US"/>
              <a:pPr lvl="0">
                <a:defRPr/>
              </a:pPr>
              <a:t>2024-10-25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09D189A-653B-4ACE-AAF0-D7AE108FAC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606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D189A-653B-4ACE-AAF0-D7AE108FAC2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325192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52540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645507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96542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190050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269521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411784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E09D189A-653B-4ACE-AAF0-D7AE108FAC2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010399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E09D189A-653B-4ACE-AAF0-D7AE108FAC2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22035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E09D189A-653B-4ACE-AAF0-D7AE108FAC2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44560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79986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549038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004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28811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secHead" preserve="1">
  <p:cSld name="구역 머리글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3065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3958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00788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8249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5488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26657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60723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6A6F953-ECB7-46D4-B159-727612F633A6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767D26C-BD3A-411A-958B-C013DFA2669C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34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Relationship Id="rId4" Type="http://schemas.openxmlformats.org/officeDocument/2006/relationships/image" Target="../media/image19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622972-8B95-67A6-9543-14087F7AE4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부산대학교 정보컴퓨터공학부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2024 </a:t>
            </a:r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전기 졸업과제</a:t>
            </a:r>
            <a:br>
              <a:rPr lang="en-US" altLang="ko-KR" sz="2400" dirty="0">
                <a:solidFill>
                  <a:schemeClr val="tx1"/>
                </a:solidFill>
                <a:latin typeface="+mj-ea"/>
              </a:rPr>
            </a:br>
            <a:br>
              <a:rPr lang="en-US" altLang="ko-KR" sz="2400" dirty="0">
                <a:solidFill>
                  <a:schemeClr val="tx1"/>
                </a:solidFill>
                <a:latin typeface="+mj-ea"/>
              </a:rPr>
            </a:br>
            <a:br>
              <a:rPr lang="en-US" altLang="ko-KR" sz="4800" dirty="0">
                <a:solidFill>
                  <a:schemeClr val="tx1"/>
                </a:solidFill>
                <a:latin typeface="+mj-ea"/>
              </a:rPr>
            </a:br>
            <a:r>
              <a:rPr lang="en-US" altLang="ko-KR" sz="4800" dirty="0">
                <a:solidFill>
                  <a:schemeClr val="tx1"/>
                </a:solidFill>
                <a:latin typeface="+mj-ea"/>
              </a:rPr>
              <a:t>IMU </a:t>
            </a:r>
            <a:r>
              <a:rPr lang="ko-KR" altLang="en-US" sz="4800" dirty="0">
                <a:solidFill>
                  <a:schemeClr val="tx1"/>
                </a:solidFill>
                <a:latin typeface="+mj-ea"/>
              </a:rPr>
              <a:t>센서를 이용한 </a:t>
            </a:r>
            <a:br>
              <a:rPr lang="en-US" altLang="ko-KR" sz="4800" dirty="0">
                <a:solidFill>
                  <a:schemeClr val="tx1"/>
                </a:solidFill>
                <a:latin typeface="+mj-ea"/>
              </a:rPr>
            </a:br>
            <a:r>
              <a:rPr lang="ko-KR" altLang="en-US" sz="4800" dirty="0" err="1">
                <a:solidFill>
                  <a:schemeClr val="tx1"/>
                </a:solidFill>
                <a:latin typeface="+mj-ea"/>
              </a:rPr>
              <a:t>온디바이스</a:t>
            </a:r>
            <a:r>
              <a:rPr lang="ko-KR" altLang="en-US" sz="48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4800" dirty="0">
                <a:solidFill>
                  <a:schemeClr val="tx1"/>
                </a:solidFill>
                <a:latin typeface="+mj-ea"/>
              </a:rPr>
              <a:t>Anomaly Detection</a:t>
            </a:r>
            <a:endParaRPr lang="ko-KR" altLang="en-US" sz="48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88B530-E527-3DE2-CA55-95C79CC48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31" y="477842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프로메테우스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김민재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최세영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+mj-ea"/>
              </a:rPr>
              <a:t>김경준</a:t>
            </a:r>
          </a:p>
        </p:txBody>
      </p:sp>
    </p:spTree>
    <p:extLst>
      <p:ext uri="{BB962C8B-B14F-4D97-AF65-F5344CB8AC3E}">
        <p14:creationId xmlns:p14="http://schemas.microsoft.com/office/powerpoint/2010/main" val="3323026800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>
                <a:solidFill>
                  <a:schemeClr val="tx1"/>
                </a:solidFill>
              </a:rPr>
              <a:t>다양한 산업 기기를 통한 모델 학습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00044" y="1724597"/>
            <a:ext cx="5591955" cy="1381317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8107287" y="3148896"/>
            <a:ext cx="3221967" cy="240098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en-US" altLang="ko-KR" sz="1000"/>
              <a:t>&lt;UPNA</a:t>
            </a:r>
            <a:r>
              <a:rPr lang="ko-KR" altLang="en-US" sz="1000"/>
              <a:t>에서 제공하는 산업 공정 이상치 오픈 데이터셋</a:t>
            </a:r>
            <a:r>
              <a:rPr lang="en-US" altLang="ko-KR" sz="1000"/>
              <a:t>&gt;</a:t>
            </a:r>
            <a:endParaRPr lang="en-US" altLang="ko-KR" sz="100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148" y="3814780"/>
            <a:ext cx="1815765" cy="2507662"/>
          </a:xfrm>
          <a:prstGeom prst="rect">
            <a:avLst/>
          </a:prstGeom>
        </p:spPr>
      </p:pic>
      <p:sp>
        <p:nvSpPr>
          <p:cNvPr id="10" name="Content Placeholder 2"/>
          <p:cNvSpPr/>
          <p:nvPr/>
        </p:nvSpPr>
        <p:spPr>
          <a:xfrm>
            <a:off x="1098671" y="2131252"/>
            <a:ext cx="5809461" cy="568006"/>
          </a:xfrm>
          <a:prstGeom prst="rect">
            <a:avLst/>
          </a:prstGeom>
        </p:spPr>
        <p:txBody>
          <a:bodyPr vert="horz" lIns="0" tIns="45720" rIns="0" bIns="45720">
            <a:normAutofit/>
          </a:bodyPr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99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가지 다양한 산업 기기에 대한 이상치 데이터셋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/>
          <p:nvPr/>
        </p:nvSpPr>
        <p:spPr>
          <a:xfrm>
            <a:off x="1098669" y="2860993"/>
            <a:ext cx="5809461" cy="568006"/>
          </a:xfrm>
          <a:prstGeom prst="rect">
            <a:avLst/>
          </a:prstGeom>
        </p:spPr>
        <p:txBody>
          <a:bodyPr vert="horz" lIns="0" tIns="45720" rIns="0" bIns="45720">
            <a:normAutofit/>
          </a:bodyPr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다양한 산업 기기에 대해 일반화된 모델 생성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Content Placeholder 2"/>
          <p:cNvSpPr/>
          <p:nvPr/>
        </p:nvSpPr>
        <p:spPr>
          <a:xfrm>
            <a:off x="1292817" y="3438525"/>
            <a:ext cx="6871539" cy="568006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일반화된 모델을 통해 여러 분야에 적용 가능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92329" y="4061493"/>
            <a:ext cx="2599623" cy="21663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62658" y="3934752"/>
            <a:ext cx="2267455" cy="226745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65198" y="4001252"/>
            <a:ext cx="2257667" cy="2058594"/>
          </a:xfrm>
          <a:prstGeom prst="rect">
            <a:avLst/>
          </a:prstGeom>
        </p:spPr>
      </p:pic>
      <p:sp>
        <p:nvSpPr>
          <p:cNvPr id="18" name="Content Placeholder 2"/>
          <p:cNvSpPr/>
          <p:nvPr/>
        </p:nvSpPr>
        <p:spPr>
          <a:xfrm>
            <a:off x="10262858" y="4808861"/>
            <a:ext cx="912094" cy="568006"/>
          </a:xfrm>
          <a:prstGeom prst="rect">
            <a:avLst/>
          </a:prstGeom>
        </p:spPr>
        <p:txBody>
          <a:bodyPr vert="horz" lIns="0" tIns="45720" rIns="0" bIns="45720">
            <a:normAutofit/>
          </a:bodyPr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등등</a:t>
            </a: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..</a:t>
            </a:r>
            <a:endParaRPr xmlns:mc="http://schemas.openxmlformats.org/markup-compatibility/2006" xmlns:hp="http://schemas.haansoft.com/office/presentation/8.0" kumimoji="0" lang="en-US" altLang="ko-KR" sz="200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가로 글상자 20"/>
          <p:cNvSpPr txBox="1"/>
          <p:nvPr/>
        </p:nvSpPr>
        <p:spPr>
          <a:xfrm>
            <a:off x="504063" y="360045"/>
            <a:ext cx="1801127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3.</a:t>
            </a:r>
            <a:r>
              <a:rPr lang="ko-KR" altLang="en-US">
                <a:solidFill>
                  <a:srgbClr val="808080"/>
                </a:solidFill>
              </a:rPr>
              <a:t> 차별화 요소</a:t>
            </a:r>
            <a:endParaRPr lang="ko-KR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21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1" animBg="1"/>
      <p:bldP spid="11" grpId="2" animBg="1"/>
      <p:bldP spid="18" grpId="3" animBg="1"/>
      <p:bldP spid="14" grpId="4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MCU</a:t>
            </a:r>
            <a:r>
              <a:rPr lang="ko-KR" altLang="en-US" sz="4000">
                <a:solidFill>
                  <a:schemeClr val="tx1"/>
                </a:solidFill>
              </a:rPr>
              <a:t>로 설계된 저렴한 탐지기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6225" y="2002568"/>
            <a:ext cx="3206742" cy="2237531"/>
          </a:xfrm>
          <a:prstGeom prst="rect">
            <a:avLst/>
          </a:prstGeom>
        </p:spPr>
      </p:pic>
      <p:sp>
        <p:nvSpPr>
          <p:cNvPr id="20" name="가로 글상자 19"/>
          <p:cNvSpPr txBox="1"/>
          <p:nvPr/>
        </p:nvSpPr>
        <p:spPr>
          <a:xfrm>
            <a:off x="1945540" y="4185691"/>
            <a:ext cx="1578272" cy="24009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000"/>
              <a:t>&lt;ESP32-DevKitM-1&gt;</a:t>
            </a:r>
            <a:endParaRPr lang="en-US" altLang="ko-KR" sz="100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5278164" y="2477924"/>
            <a:ext cx="5548777" cy="457806"/>
          </a:xfrm>
        </p:spPr>
        <p:txBody>
          <a:bodyPr/>
          <a:p>
            <a:pPr marL="285600" lvl="0" indent="-2856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부피가 크지 않은 </a:t>
            </a: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ESP32</a:t>
            </a:r>
            <a:r>
              <a:rPr xmlns:mc="http://schemas.openxmlformats.org/markup-compatibility/2006" xmlns:hp="http://schemas.haansoft.com/office/presentation/8.0" kumimoji="0" lang="ko-KR" altLang="en-US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를 활용한 기기</a:t>
            </a:r>
            <a:endParaRPr lang="ko-KR" altLang="en-US"/>
          </a:p>
          <a:p>
            <a:pPr marL="91440" lvl="0" indent="-91440">
              <a:buFont typeface="Arial"/>
              <a:buChar char="•"/>
              <a:defRPr/>
            </a:pPr>
            <a:endParaRPr lang="ko-KR" altLang="en-US"/>
          </a:p>
          <a:p>
            <a:pPr marL="91440" lvl="0" indent="-91440"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23" name="Content Placeholder 2"/>
          <p:cNvSpPr/>
          <p:nvPr/>
        </p:nvSpPr>
        <p:spPr>
          <a:xfrm>
            <a:off x="5270457" y="3768313"/>
            <a:ext cx="5312759" cy="828691"/>
          </a:xfrm>
          <a:prstGeom prst="rect">
            <a:avLst/>
          </a:prstGeom>
        </p:spPr>
        <p:txBody>
          <a:bodyPr vert="horz" lIns="0" tIns="45720" rIns="0" bIns="45720">
            <a:normAutofit/>
          </a:bodyPr>
          <a:p>
            <a:pPr marL="285600" lvl="0" indent="-2856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가격적 측면에서 </a:t>
            </a:r>
            <a:r>
              <a:rPr xmlns:mc="http://schemas.openxmlformats.org/markup-compatibility/2006" xmlns:hp="http://schemas.haansoft.com/office/presentation/8.0" kumimoji="0" lang="en-US" altLang="ko-KR" sz="200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PC</a:t>
            </a:r>
            <a:r>
              <a: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나 클라우드를 활용하는 것보다 저렴함</a:t>
            </a:r>
            <a:endParaRPr xmlns:mc="http://schemas.openxmlformats.org/markup-compatibility/2006" xmlns:hp="http://schemas.haansoft.com/office/presentation/8.0" kumimoji="0" lang="ko-KR" altLang="en-US" sz="200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가로 글상자 25"/>
          <p:cNvSpPr txBox="1"/>
          <p:nvPr/>
        </p:nvSpPr>
        <p:spPr>
          <a:xfrm>
            <a:off x="504063" y="360045"/>
            <a:ext cx="1881337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3.</a:t>
            </a:r>
            <a:r>
              <a:rPr lang="ko-KR" altLang="en-US">
                <a:solidFill>
                  <a:srgbClr val="808080"/>
                </a:solidFill>
              </a:rPr>
              <a:t> 차별화 요소</a:t>
            </a:r>
            <a:endParaRPr lang="ko-KR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1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4.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제품 구조</a:t>
            </a:r>
            <a:endParaRPr lang="ko-KR" altLang="en-US" sz="500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172637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>
                <a:solidFill>
                  <a:schemeClr val="tx1"/>
                </a:solidFill>
              </a:rPr>
              <a:t>제품 구조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15" name="내용 개체 틀 14" descr="텍스트, 도표, 스크린샷, 평면도이(가) 표시된 사진&#10;&#10;자동 생성된 설명">
            <a:extLst>
              <a:ext uri="{FF2B5EF4-FFF2-40B4-BE49-F238E27FC236}">
                <a16:creationId xmlns:a16="http://schemas.microsoft.com/office/drawing/2014/main" id="{F1DCA3AC-6ABA-DEE4-B49C-3DEB5340A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695" y="1840428"/>
            <a:ext cx="8882634" cy="4398140"/>
          </a:xfrm>
        </p:spPr>
      </p:pic>
      <p:sp>
        <p:nvSpPr>
          <p:cNvPr id="18" name="가로 글상자 17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4.</a:t>
            </a:r>
            <a:r>
              <a:rPr lang="ko-KR" altLang="en-US">
                <a:solidFill>
                  <a:srgbClr val="808080"/>
                </a:solidFill>
              </a:rPr>
              <a:t> 제품 구조</a:t>
            </a:r>
            <a:endParaRPr lang="ko-KR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51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5.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이상치 데이터에 대한 판별 결과</a:t>
            </a:r>
            <a:endParaRPr lang="ko-KR" altLang="en-US" sz="500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62973583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5096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>
                <a:solidFill>
                  <a:schemeClr val="tx1"/>
                </a:solidFill>
              </a:rPr>
              <a:t>모델의 판별 결과 확인을 위한 웹 페이지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8" name="가로 글상자 7"/>
          <p:cNvSpPr txBox="1"/>
          <p:nvPr/>
        </p:nvSpPr>
        <p:spPr>
          <a:xfrm>
            <a:off x="504063" y="360045"/>
            <a:ext cx="4247548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5.</a:t>
            </a:r>
            <a:r>
              <a:rPr lang="ko-KR" altLang="en-US">
                <a:solidFill>
                  <a:srgbClr val="808080"/>
                </a:solidFill>
              </a:rPr>
              <a:t> 이상치 데이터에 대한 판별 결과</a:t>
            </a:r>
            <a:endParaRPr lang="ko-KR" altLang="en-US">
              <a:solidFill>
                <a:srgbClr val="80808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3142" y="1894716"/>
            <a:ext cx="4578427" cy="41443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27618" y="1891241"/>
            <a:ext cx="6764382" cy="33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4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6.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기대 효과 및 향후 개선 방향</a:t>
            </a:r>
            <a:endParaRPr lang="ko-KR" altLang="en-US" sz="500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428310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27718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>
                <a:solidFill>
                  <a:schemeClr val="tx1"/>
                </a:solidFill>
              </a:rPr>
              <a:t>기대 효과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504063" y="360045"/>
            <a:ext cx="3254943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6.</a:t>
            </a:r>
            <a:r>
              <a:rPr lang="ko-KR" altLang="en-US">
                <a:solidFill>
                  <a:srgbClr val="808080"/>
                </a:solidFill>
              </a:rPr>
              <a:t> 기대 효과 및 향후 개선 방향</a:t>
            </a:r>
            <a:endParaRPr lang="ko-KR" altLang="en-US">
              <a:solidFill>
                <a:srgbClr val="808080"/>
              </a:solidFill>
            </a:endParaRPr>
          </a:p>
        </p:txBody>
      </p:sp>
      <p:sp>
        <p:nvSpPr>
          <p:cNvPr id="8" name="Content Placeholder 2"/>
          <p:cNvSpPr/>
          <p:nvPr/>
        </p:nvSpPr>
        <p:spPr>
          <a:xfrm>
            <a:off x="1098671" y="2131252"/>
            <a:ext cx="5809461" cy="568006"/>
          </a:xfrm>
          <a:prstGeom prst="rect">
            <a:avLst/>
          </a:prstGeom>
        </p:spPr>
        <p:txBody>
          <a:bodyPr vert="horz" lIns="0" tIns="45720" rIns="0" bIns="45720">
            <a:normAutofit/>
          </a:bodyPr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공정의 이상을 실시간으로 확인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/>
          <p:nvPr/>
        </p:nvSpPr>
        <p:spPr>
          <a:xfrm>
            <a:off x="1062215" y="3618796"/>
            <a:ext cx="6932409" cy="568006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빠른 대처로 발생할 경제적 손실 최소화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41369" y="3429000"/>
            <a:ext cx="3600450" cy="2400300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11052309" y="3779119"/>
            <a:ext cx="1139691" cy="36255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>
                <a:solidFill>
                  <a:srgbClr val="ff0000"/>
                </a:solidFill>
              </a:rPr>
              <a:t>Anomaly</a:t>
            </a:r>
            <a:r>
              <a:rPr lang="en-US" altLang="ko-KR" b="1">
                <a:solidFill>
                  <a:srgbClr val="ff0000"/>
                </a:solidFill>
              </a:rPr>
              <a:t>!</a:t>
            </a:r>
            <a:endParaRPr lang="en-US" altLang="ko-KR" b="1">
              <a:solidFill>
                <a:srgbClr val="ff0000"/>
              </a:solidFill>
            </a:endParaRPr>
          </a:p>
        </p:txBody>
      </p:sp>
      <p:cxnSp>
        <p:nvCxnSpPr>
          <p:cNvPr id="15" name="화살표 14"/>
          <p:cNvCxnSpPr>
            <a:endCxn id="14" idx="2"/>
          </p:cNvCxnSpPr>
          <p:nvPr/>
        </p:nvCxnSpPr>
        <p:spPr>
          <a:xfrm flipV="1">
            <a:off x="10286992" y="4141671"/>
            <a:ext cx="1335162" cy="706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1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1" animBg="1"/>
      <p:bldP spid="14" grpId="2" animBg="1"/>
      <p:bldP spid="15" grpId="3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27718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>
                <a:solidFill>
                  <a:schemeClr val="tx1"/>
                </a:solidFill>
              </a:rPr>
              <a:t>다양한 AI 모델을 통한 이상치 판별</a:t>
            </a:r>
            <a:endParaRPr lang="ko-KR" altLang="en-US" sz="4000">
              <a:solidFill>
                <a:schemeClr val="tx1"/>
              </a:solidFill>
            </a:endParaRPr>
          </a:p>
        </p:txBody>
      </p:sp>
      <p:sp>
        <p:nvSpPr>
          <p:cNvPr id="7" name="가로 글상자 6"/>
          <p:cNvSpPr txBox="1"/>
          <p:nvPr/>
        </p:nvSpPr>
        <p:spPr>
          <a:xfrm>
            <a:off x="504063" y="360045"/>
            <a:ext cx="3254943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6.</a:t>
            </a:r>
            <a:r>
              <a:rPr lang="ko-KR" altLang="en-US">
                <a:solidFill>
                  <a:srgbClr val="808080"/>
                </a:solidFill>
              </a:rPr>
              <a:t> 기대 효과 및 향후 개선 방향</a:t>
            </a:r>
            <a:endParaRPr lang="ko-KR" altLang="en-US">
              <a:solidFill>
                <a:srgbClr val="80808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0034" y="1879960"/>
            <a:ext cx="3600450" cy="27007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26807" y="3429000"/>
            <a:ext cx="3875315" cy="2584805"/>
          </a:xfrm>
          <a:prstGeom prst="rect">
            <a:avLst/>
          </a:prstGeom>
        </p:spPr>
      </p:pic>
      <p:sp>
        <p:nvSpPr>
          <p:cNvPr id="11" name="Content Placeholder 2"/>
          <p:cNvSpPr/>
          <p:nvPr/>
        </p:nvSpPr>
        <p:spPr>
          <a:xfrm>
            <a:off x="4317119" y="2281647"/>
            <a:ext cx="6260645" cy="878822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Unsupervised 기반 모델로</a:t>
            </a:r>
            <a:b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다양한 이상을 스스로 학습하고 판별</a:t>
            </a:r>
            <a:endParaRPr xmlns:mc="http://schemas.openxmlformats.org/markup-compatibility/2006" xmlns:hp="http://schemas.haansoft.com/office/presentation/8.0" kumimoji="0" lang="ko-KR" altLang="en-US" sz="3000" b="1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가로 글상자 11"/>
          <p:cNvSpPr txBox="1"/>
          <p:nvPr/>
        </p:nvSpPr>
        <p:spPr>
          <a:xfrm>
            <a:off x="1680418" y="4720123"/>
            <a:ext cx="3221967" cy="24009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000"/>
              <a:t>&lt;</a:t>
            </a:r>
            <a:r>
              <a:rPr lang="ko-KR" altLang="en-US" sz="1000"/>
              <a:t>AutoEncoder 모델</a:t>
            </a:r>
            <a:r>
              <a:rPr lang="en-US" altLang="ko-KR" sz="1000"/>
              <a:t>&gt;</a:t>
            </a:r>
            <a:endParaRPr lang="en-US" altLang="ko-KR" sz="1000"/>
          </a:p>
        </p:txBody>
      </p:sp>
      <p:sp>
        <p:nvSpPr>
          <p:cNvPr id="13" name="가로 글상자 12"/>
          <p:cNvSpPr txBox="1"/>
          <p:nvPr/>
        </p:nvSpPr>
        <p:spPr>
          <a:xfrm>
            <a:off x="9033358" y="6037219"/>
            <a:ext cx="3221967" cy="24009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000"/>
              <a:t>&lt;</a:t>
            </a:r>
            <a:r>
              <a:rPr lang="ko-KR" altLang="en-US" sz="1000"/>
              <a:t>Clustring 알고리즘</a:t>
            </a:r>
            <a:r>
              <a:rPr lang="en-US" altLang="ko-KR" sz="1000"/>
              <a:t>&gt;</a:t>
            </a:r>
            <a:endParaRPr lang="en-US" altLang="ko-KR" sz="1000"/>
          </a:p>
        </p:txBody>
      </p:sp>
    </p:spTree>
    <p:extLst>
      <p:ext uri="{BB962C8B-B14F-4D97-AF65-F5344CB8AC3E}">
        <p14:creationId xmlns:p14="http://schemas.microsoft.com/office/powerpoint/2010/main" val="103454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1" animBg="1"/>
      <p:bldP spid="11" grpId="2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ko-KR" altLang="en-US" sz="5000">
                <a:solidFill>
                  <a:schemeClr val="tx1"/>
                </a:solidFill>
                <a:latin typeface="+mj-ea"/>
              </a:rPr>
              <a:t>감사합니다</a:t>
            </a:r>
            <a:r>
              <a:rPr lang="en-US" altLang="ko-KR" sz="5000">
                <a:solidFill>
                  <a:schemeClr val="tx1"/>
                </a:solidFill>
                <a:latin typeface="+mj-ea"/>
              </a:rPr>
              <a:t>.</a:t>
            </a:r>
            <a:endParaRPr lang="en-US" altLang="ko-KR" sz="500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18520516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ED52B-9CEE-D045-8D86-AA1B18CD9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50" y="978001"/>
            <a:ext cx="8596668" cy="727587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5" name="Content Placeholder 2"/>
          <p:cNvSpPr/>
          <p:nvPr/>
        </p:nvSpPr>
        <p:spPr>
          <a:xfrm>
            <a:off x="1260157" y="1980247"/>
            <a:ext cx="2885147" cy="48309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제품 개요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/>
          <p:nvPr/>
        </p:nvSpPr>
        <p:spPr>
          <a:xfrm>
            <a:off x="1260157" y="2880360"/>
            <a:ext cx="2885147" cy="49152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 startAt="2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과제 배경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lvl="0" indent="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/>
          <p:nvPr/>
        </p:nvSpPr>
        <p:spPr>
          <a:xfrm>
            <a:off x="1260157" y="3780472"/>
            <a:ext cx="2885147" cy="49152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 startAt="3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차별화 요소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/>
          <p:nvPr/>
        </p:nvSpPr>
        <p:spPr>
          <a:xfrm>
            <a:off x="4860607" y="1980247"/>
            <a:ext cx="3899303" cy="49152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 startAt="4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제품 구조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/>
          <p:nvPr/>
        </p:nvSpPr>
        <p:spPr>
          <a:xfrm>
            <a:off x="4860607" y="2880360"/>
            <a:ext cx="6348118" cy="49152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 startAt="5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이상치 데이터에 대한 판별 결과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/>
          <p:nvPr/>
        </p:nvSpPr>
        <p:spPr>
          <a:xfrm>
            <a:off x="4860607" y="3780472"/>
            <a:ext cx="6348118" cy="491523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370000" lvl="0" indent="-370000" algn="l" latinLnBrk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Arial"/>
              <a:buAutoNum type="arabicPeriod" startAt="6"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기대 효과 및 향후 개선 방향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221994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1.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제품 개요</a:t>
            </a:r>
            <a:endParaRPr lang="ko-KR" altLang="en-US" sz="500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99185053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Autofit/>
          </a:bodyPr>
          <a:p>
            <a:pPr lvl="0">
              <a:defRPr/>
            </a:pPr>
            <a:r>
              <a:rPr lang="ko-KR" altLang="en-US" sz="4000"/>
              <a:t>시스템 펜의 이상을 판별하는 기기</a:t>
            </a:r>
            <a:endParaRPr lang="ko-KR" altLang="en-US" sz="4000"/>
          </a:p>
        </p:txBody>
      </p:sp>
      <p:sp>
        <p:nvSpPr>
          <p:cNvPr id="6" name="가로 글상자 5"/>
          <p:cNvSpPr txBox="1"/>
          <p:nvPr/>
        </p:nvSpPr>
        <p:spPr>
          <a:xfrm>
            <a:off x="504063" y="360045"/>
            <a:ext cx="2242285" cy="36195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1.</a:t>
            </a:r>
            <a:r>
              <a:rPr lang="ko-KR" altLang="en-US">
                <a:solidFill>
                  <a:srgbClr val="808080"/>
                </a:solidFill>
              </a:rPr>
              <a:t> 제품 개요</a:t>
            </a:r>
            <a:endParaRPr lang="ko-KR" altLang="en-US">
              <a:solidFill>
                <a:srgbClr val="80808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20290" y="2565869"/>
            <a:ext cx="3499184" cy="22276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516" y="2807579"/>
            <a:ext cx="2351401" cy="17283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3801" y="2194256"/>
            <a:ext cx="3300784" cy="2987843"/>
          </a:xfrm>
          <a:prstGeom prst="rect">
            <a:avLst/>
          </a:prstGeom>
        </p:spPr>
      </p:pic>
      <p:cxnSp>
        <p:nvCxnSpPr>
          <p:cNvPr id="11" name="화살표 10"/>
          <p:cNvCxnSpPr>
            <a:stCxn id="9" idx="3"/>
            <a:endCxn id="7" idx="1"/>
          </p:cNvCxnSpPr>
          <p:nvPr/>
        </p:nvCxnSpPr>
        <p:spPr>
          <a:xfrm>
            <a:off x="2782918" y="3671751"/>
            <a:ext cx="1137371" cy="79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화살표 11"/>
          <p:cNvCxnSpPr>
            <a:stCxn id="7" idx="3"/>
            <a:endCxn id="10" idx="1"/>
          </p:cNvCxnSpPr>
          <p:nvPr/>
        </p:nvCxnSpPr>
        <p:spPr>
          <a:xfrm>
            <a:off x="7419474" y="3679708"/>
            <a:ext cx="964327" cy="84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가로 글상자 12"/>
          <p:cNvSpPr txBox="1"/>
          <p:nvPr/>
        </p:nvSpPr>
        <p:spPr>
          <a:xfrm>
            <a:off x="2727156" y="3245468"/>
            <a:ext cx="1461537" cy="367064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r>
              <a:rPr lang="ko-KR" altLang="en-US"/>
              <a:t>팬의 진동 값</a:t>
            </a:r>
            <a:endParaRPr lang="ko-KR" altLang="en-US"/>
          </a:p>
        </p:txBody>
      </p:sp>
      <p:sp>
        <p:nvSpPr>
          <p:cNvPr id="14" name="가로 글상자 13"/>
          <p:cNvSpPr txBox="1"/>
          <p:nvPr/>
        </p:nvSpPr>
        <p:spPr>
          <a:xfrm>
            <a:off x="7262700" y="3245468"/>
            <a:ext cx="1461537" cy="36706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판별 결과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01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1" animBg="1"/>
      <p:bldP spid="12" grpId="2" animBg="1"/>
      <p:bldP spid="14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2.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과제 배경</a:t>
            </a:r>
            <a:endParaRPr lang="ko-KR" altLang="en-US" sz="500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6095504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137601" y="933768"/>
            <a:ext cx="10058400" cy="746519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>
                <a:solidFill>
                  <a:schemeClr val="tx1"/>
                </a:solidFill>
              </a:rPr>
              <a:t>기기 이상으로 인한 산업 현장의 경제적 손실</a:t>
            </a:r>
            <a:endParaRPr lang="ko-KR" altLang="en-US" sz="400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CA41D5-AEEC-5214-58F5-19962F20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01" y="1829097"/>
            <a:ext cx="4201315" cy="43029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45751" y="4368517"/>
            <a:ext cx="7106668" cy="2342332"/>
          </a:xfrm>
          <a:prstGeom prst="rect">
            <a:avLst/>
          </a:prstGeom>
        </p:spPr>
      </p:pic>
      <p:sp>
        <p:nvSpPr>
          <p:cNvPr id="11" name="가로 글상자 10"/>
          <p:cNvSpPr txBox="1"/>
          <p:nvPr/>
        </p:nvSpPr>
        <p:spPr>
          <a:xfrm>
            <a:off x="504063" y="360045"/>
            <a:ext cx="144018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2.</a:t>
            </a:r>
            <a:r>
              <a:rPr lang="ko-KR" altLang="en-US">
                <a:solidFill>
                  <a:srgbClr val="808080"/>
                </a:solidFill>
              </a:rPr>
              <a:t> 과제 배경</a:t>
            </a:r>
            <a:endParaRPr lang="ko-KR" altLang="en-US">
              <a:solidFill>
                <a:srgbClr val="808080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348348" y="2046792"/>
            <a:ext cx="5548777" cy="828691"/>
          </a:xfrm>
        </p:spPr>
        <p:txBody>
          <a:bodyPr/>
          <a:p>
            <a:pPr marL="91440" lvl="0" indent="-91440">
              <a:buFont typeface="Arial"/>
              <a:buChar char="•"/>
              <a:defRPr/>
            </a:pPr>
            <a:r>
              <a:rPr lang="ko-KR" altLang="en-US"/>
              <a:t> 산업 현장에서의 생산</a:t>
            </a:r>
            <a:r>
              <a:rPr lang="en-US" altLang="ko-KR"/>
              <a:t>,</a:t>
            </a:r>
            <a:r>
              <a:rPr lang="ko-KR" altLang="en-US"/>
              <a:t> 제조 설비 이상 시 큰 경제적 손실 발생</a:t>
            </a:r>
            <a:endParaRPr lang="ko-KR" altLang="en-US"/>
          </a:p>
        </p:txBody>
      </p:sp>
      <p:sp>
        <p:nvSpPr>
          <p:cNvPr id="13" name="Content Placeholder 2"/>
          <p:cNvSpPr/>
          <p:nvPr/>
        </p:nvSpPr>
        <p:spPr>
          <a:xfrm>
            <a:off x="5272790" y="3099696"/>
            <a:ext cx="5548777" cy="828691"/>
          </a:xfrm>
          <a:prstGeom prst="rect">
            <a:avLst/>
          </a:prstGeom>
        </p:spPr>
        <p:txBody>
          <a:bodyPr vert="horz" lIns="0" tIns="45720" rIns="0" bIns="45720">
            <a:normAutofit/>
          </a:bodyPr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Global Fortune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500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의 기업에 공정 이상으로 연간 약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8640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억 달러의 손실 발생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6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1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097280" y="986226"/>
            <a:ext cx="10058400" cy="751133"/>
          </a:xfrm>
        </p:spPr>
        <p:txBody>
          <a:bodyPr/>
          <a:p>
            <a:pPr lvl="0">
              <a:defRPr/>
            </a:pPr>
            <a:r>
              <a:rPr lang="ko-KR" altLang="en-US" sz="4000"/>
              <a:t>기존 이상치 탐지의 문제점</a:t>
            </a:r>
            <a:endParaRPr lang="ko-KR" alt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6903" y="1845734"/>
            <a:ext cx="5548777" cy="828691"/>
          </a:xfrm>
        </p:spPr>
        <p:txBody>
          <a:bodyPr/>
          <a:p>
            <a:pPr marL="91440" lvl="0" indent="-91440">
              <a:buFont typeface="Arial"/>
              <a:buChar char="•"/>
              <a:defRPr/>
            </a:pPr>
            <a:r>
              <a:rPr lang="ko-KR" altLang="en-US"/>
              <a:t> 기존의 통계적 방법론은 복잡한 형태의 데이터를 판별할 수 없음</a:t>
            </a:r>
            <a:endParaRPr lang="ko-KR" altLang="en-US"/>
          </a:p>
          <a:p>
            <a:pPr marL="91440" lvl="0" indent="-91440">
              <a:buFont typeface="Arial"/>
              <a:buChar char="•"/>
              <a:defRPr/>
            </a:pPr>
            <a:endParaRPr lang="ko-KR" altLang="en-US"/>
          </a:p>
          <a:p>
            <a:pPr marL="91440" lvl="0" indent="-914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3743" y="1813159"/>
            <a:ext cx="4038010" cy="3009525"/>
          </a:xfrm>
          <a:prstGeom prst="rect">
            <a:avLst/>
          </a:prstGeom>
        </p:spPr>
      </p:pic>
      <p:sp>
        <p:nvSpPr>
          <p:cNvPr id="5" name="Content Placeholder 2"/>
          <p:cNvSpPr/>
          <p:nvPr/>
        </p:nvSpPr>
        <p:spPr>
          <a:xfrm>
            <a:off x="5535133" y="3429000"/>
            <a:ext cx="5548777" cy="828691"/>
          </a:xfrm>
          <a:prstGeom prst="rect">
            <a:avLst/>
          </a:prstGeom>
        </p:spPr>
        <p:txBody>
          <a:bodyPr vert="horz" lIns="0" tIns="45720" rIns="0" bIns="45720">
            <a:normAutofit/>
          </a:bodyPr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시간에 따른 공정 이상을 발견할 수 없음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1816" y="2149582"/>
            <a:ext cx="4944164" cy="2896004"/>
          </a:xfrm>
          <a:prstGeom prst="rect">
            <a:avLst/>
          </a:prstGeom>
        </p:spPr>
      </p:pic>
      <p:sp>
        <p:nvSpPr>
          <p:cNvPr id="9" name="가로 글상자 8"/>
          <p:cNvSpPr txBox="1"/>
          <p:nvPr/>
        </p:nvSpPr>
        <p:spPr>
          <a:xfrm>
            <a:off x="504063" y="360045"/>
            <a:ext cx="144018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2.</a:t>
            </a:r>
            <a:r>
              <a:rPr lang="ko-KR" altLang="en-US">
                <a:solidFill>
                  <a:srgbClr val="808080"/>
                </a:solidFill>
              </a:rPr>
              <a:t> 과제 배경</a:t>
            </a:r>
            <a:endParaRPr lang="ko-KR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03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1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1097280" y="986226"/>
            <a:ext cx="10058400" cy="751133"/>
          </a:xfrm>
        </p:spPr>
        <p:txBody>
          <a:bodyPr/>
          <a:p>
            <a:pPr lvl="0">
              <a:defRPr/>
            </a:pPr>
            <a:r>
              <a:rPr lang="en-US" altLang="ko-KR" sz="4000"/>
              <a:t>AI</a:t>
            </a:r>
            <a:r>
              <a:rPr lang="ko-KR" altLang="en-US" sz="4000"/>
              <a:t> 모델을 활용한 이상치 탐지</a:t>
            </a:r>
            <a:endParaRPr lang="ko-KR" alt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03" y="1845734"/>
            <a:ext cx="5548777" cy="828691"/>
          </a:xfrm>
        </p:spPr>
        <p:txBody>
          <a:bodyPr/>
          <a:p>
            <a:pPr marL="91440" lvl="0" indent="-91440">
              <a:buFont typeface="Arial"/>
              <a:buChar char="•"/>
              <a:defRPr/>
            </a:pPr>
            <a:r>
              <a:rPr lang="ko-KR" altLang="en-US"/>
              <a:t> </a:t>
            </a:r>
            <a:r>
              <a:rPr lang="en-US" altLang="ko-KR"/>
              <a:t>AI</a:t>
            </a:r>
            <a:r>
              <a:rPr lang="ko-KR" altLang="en-US"/>
              <a:t> 모델은 데이터셋에 대한 패턴을 스스로 학습함</a:t>
            </a:r>
            <a:endParaRPr lang="ko-KR" altLang="en-US"/>
          </a:p>
          <a:p>
            <a:pPr marL="91440" lvl="0" indent="-91440">
              <a:buFont typeface="Arial"/>
              <a:buChar char="•"/>
              <a:defRPr/>
            </a:pPr>
            <a:endParaRPr lang="ko-KR" altLang="en-US"/>
          </a:p>
          <a:p>
            <a:pPr marL="91440" lvl="0" indent="-91440">
              <a:buFont typeface="Arial"/>
              <a:buChar char="•"/>
              <a:defRPr/>
            </a:pPr>
            <a:endParaRPr lang="ko-KR" altLang="en-US"/>
          </a:p>
        </p:txBody>
      </p:sp>
      <p:sp>
        <p:nvSpPr>
          <p:cNvPr id="5" name="Content Placeholder 2"/>
          <p:cNvSpPr/>
          <p:nvPr/>
        </p:nvSpPr>
        <p:spPr>
          <a:xfrm>
            <a:off x="1201258" y="2486025"/>
            <a:ext cx="5548777" cy="828691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RNN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모델을 사용하여 시간에 따른 데이터의 패턴을 학습함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" lvl="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/>
          <p:nvPr/>
        </p:nvSpPr>
        <p:spPr>
          <a:xfrm>
            <a:off x="1817311" y="4063381"/>
            <a:ext cx="8246122" cy="828691"/>
          </a:xfrm>
          <a:prstGeom prst="rect">
            <a:avLst/>
          </a:prstGeom>
        </p:spPr>
        <p:txBody>
          <a:bodyPr vert="horz" lIns="0" tIns="45720" rIns="0" bIns="45720">
            <a:noAutofit/>
          </a:bodyPr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5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35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학습을 통해 다양한 기기에 적용 가능함</a:t>
            </a:r>
            <a:r>
              <a:rPr xmlns:mc="http://schemas.openxmlformats.org/markup-compatibility/2006" xmlns:hp="http://schemas.haansoft.com/office/presentation/8.0" kumimoji="0" lang="en-US" altLang="ko-KR" sz="3500" b="1" i="0" u="none" strike="noStrike" kern="1200" cap="none" spc="0" normalizeH="0" baseline="0" mc:Ignorable="hp" hp:hslEmbossed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”</a:t>
            </a:r>
            <a:endParaRPr xmlns:mc="http://schemas.openxmlformats.org/markup-compatibility/2006" xmlns:hp="http://schemas.haansoft.com/office/presentation/8.0" kumimoji="0" lang="en-US" altLang="ko-KR" sz="3500" b="1" i="0" u="none" strike="noStrike" kern="1200" cap="none" spc="0" normalizeH="0" baseline="0" mc:Ignorable="hp" hp:hslEmbossed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가로 글상자 10"/>
          <p:cNvSpPr txBox="1"/>
          <p:nvPr/>
        </p:nvSpPr>
        <p:spPr>
          <a:xfrm>
            <a:off x="504063" y="360045"/>
            <a:ext cx="1440180" cy="36004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>
                <a:solidFill>
                  <a:srgbClr val="808080"/>
                </a:solidFill>
              </a:rPr>
              <a:t>2.</a:t>
            </a:r>
            <a:r>
              <a:rPr lang="ko-KR" altLang="en-US">
                <a:solidFill>
                  <a:srgbClr val="808080"/>
                </a:solidFill>
              </a:rPr>
              <a:t> 과제 배경</a:t>
            </a:r>
            <a:endParaRPr lang="ko-KR" alt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1" animBg="1"/>
      <p:bldP spid="8" grpId="2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065434" y="631371"/>
            <a:ext cx="10061131" cy="2927853"/>
          </a:xfrm>
        </p:spPr>
        <p:txBody>
          <a:bodyPr>
            <a:noAutofit/>
          </a:bodyPr>
          <a:lstStyle/>
          <a:p>
            <a:pPr lvl="0" algn="ctr">
              <a:defRPr/>
            </a:pPr>
            <a:r>
              <a:rPr lang="en-US" altLang="ko-KR" sz="5000">
                <a:solidFill>
                  <a:schemeClr val="tx1"/>
                </a:solidFill>
                <a:latin typeface="+mj-ea"/>
              </a:rPr>
              <a:t>3.</a:t>
            </a:r>
            <a:r>
              <a:rPr lang="ko-KR" altLang="en-US" sz="5000">
                <a:solidFill>
                  <a:schemeClr val="tx1"/>
                </a:solidFill>
                <a:latin typeface="+mj-ea"/>
              </a:rPr>
              <a:t> 차별화 요소</a:t>
            </a:r>
            <a:endParaRPr lang="ko-KR" altLang="en-US" sz="500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4779090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280</ep:Words>
  <ep:PresentationFormat>와이드스크린</ep:PresentationFormat>
  <ep:Paragraphs>77</ep:Paragraphs>
  <ep:Slides>19</ep:Slides>
  <ep:Notes>10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추억</vt:lpstr>
      <vt:lpstr>부산대학교 정보컴퓨터공학부 2024 전기 졸업과제   IMU 센서를 이용한  온디바이스 Anomaly Detection</vt:lpstr>
      <vt:lpstr>목차</vt:lpstr>
      <vt:lpstr>1. 제품 개요</vt:lpstr>
      <vt:lpstr>시스템 펜의 이상을 판별하는 기기</vt:lpstr>
      <vt:lpstr>2. 과제 배경</vt:lpstr>
      <vt:lpstr>기기 이상으로 인한 산업 현장의 경제적 손실</vt:lpstr>
      <vt:lpstr>기존 이상치 탐지의 문제점</vt:lpstr>
      <vt:lpstr>AI 모델을 활용한 이상치 탐지</vt:lpstr>
      <vt:lpstr>3. 차별화 요소</vt:lpstr>
      <vt:lpstr>다양한 산업 기기를 통한 모델 학습</vt:lpstr>
      <vt:lpstr>MCU로 설계된 저렴한 탐지기</vt:lpstr>
      <vt:lpstr>4. 제품 구조</vt:lpstr>
      <vt:lpstr>제품 구조</vt:lpstr>
      <vt:lpstr>5. 이상치 데이터에 대한 판별 결과</vt:lpstr>
      <vt:lpstr>모델의 판별 결과 확인을 위한 웹 페이지</vt:lpstr>
      <vt:lpstr>6. 기대 효과 및 향후 개선 방향</vt:lpstr>
      <vt:lpstr>기대 효과</vt:lpstr>
      <vt:lpstr>다양한 AI 모델을 통한 이상치 판별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2024-10-24T08:36:46.000</dcterms:created>
  <dc:creator>경준 김</dc:creator>
  <cp:lastModifiedBy>minja</cp:lastModifiedBy>
  <dcterms:modified xsi:type="dcterms:W3CDTF">2024-10-25T10:29:45.700</dcterms:modified>
  <cp:revision>189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